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0"/>
  </p:notesMasterIdLst>
  <p:sldIdLst>
    <p:sldId id="267" r:id="rId5"/>
    <p:sldId id="292" r:id="rId6"/>
    <p:sldId id="261" r:id="rId7"/>
    <p:sldId id="268" r:id="rId8"/>
    <p:sldId id="275" r:id="rId9"/>
    <p:sldId id="298" r:id="rId10"/>
    <p:sldId id="310" r:id="rId11"/>
    <p:sldId id="309" r:id="rId12"/>
    <p:sldId id="284" r:id="rId13"/>
    <p:sldId id="281" r:id="rId14"/>
    <p:sldId id="283" r:id="rId15"/>
    <p:sldId id="289" r:id="rId16"/>
    <p:sldId id="282" r:id="rId17"/>
    <p:sldId id="287" r:id="rId18"/>
    <p:sldId id="290" r:id="rId19"/>
    <p:sldId id="288" r:id="rId20"/>
    <p:sldId id="291" r:id="rId21"/>
    <p:sldId id="297" r:id="rId22"/>
    <p:sldId id="313" r:id="rId23"/>
    <p:sldId id="306" r:id="rId24"/>
    <p:sldId id="307" r:id="rId25"/>
    <p:sldId id="314" r:id="rId26"/>
    <p:sldId id="299" r:id="rId27"/>
    <p:sldId id="269" r:id="rId28"/>
    <p:sldId id="271" r:id="rId29"/>
    <p:sldId id="272" r:id="rId30"/>
    <p:sldId id="274" r:id="rId31"/>
    <p:sldId id="286" r:id="rId32"/>
    <p:sldId id="277" r:id="rId33"/>
    <p:sldId id="278" r:id="rId34"/>
    <p:sldId id="279" r:id="rId35"/>
    <p:sldId id="316" r:id="rId36"/>
    <p:sldId id="301" r:id="rId37"/>
    <p:sldId id="300" r:id="rId38"/>
    <p:sldId id="280" r:id="rId39"/>
    <p:sldId id="276" r:id="rId40"/>
    <p:sldId id="315" r:id="rId41"/>
    <p:sldId id="302" r:id="rId42"/>
    <p:sldId id="303" r:id="rId43"/>
    <p:sldId id="304" r:id="rId44"/>
    <p:sldId id="311" r:id="rId45"/>
    <p:sldId id="312" r:id="rId46"/>
    <p:sldId id="317" r:id="rId47"/>
    <p:sldId id="319" r:id="rId48"/>
    <p:sldId id="32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9" autoAdjust="0"/>
    <p:restoredTop sz="95278" autoAdjust="0"/>
  </p:normalViewPr>
  <p:slideViewPr>
    <p:cSldViewPr snapToGrid="0">
      <p:cViewPr varScale="1">
        <p:scale>
          <a:sx n="97" d="100"/>
          <a:sy n="97" d="100"/>
        </p:scale>
        <p:origin x="108" y="168"/>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current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current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8/7/2022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8/7/2022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8/7/2022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8/7/2022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github.com/mathewpenny/MovieMatchV2/blob/main/Movie%20Match%20Users%20Manual.doc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docs.google.com/document/d/1GEziw0jCbs784X_hBY7u86-EJ-6J0KSj4PXLDKGXEgo/ed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android.com/" TargetMode="External"/><Relationship Id="rId7" Type="http://schemas.openxmlformats.org/officeDocument/2006/relationships/hyperlink" Target="https://www.geeksforgeeks.org/" TargetMode="External"/><Relationship Id="rId2" Type="http://schemas.openxmlformats.org/officeDocument/2006/relationships/hyperlink" Target="https://www.youtube.com/watch?v=lMhkxJIDv44&amp;list=PLxabZQCAe5fio9dm1Vd0peIY6HLfo5MCf&amp;index=2&amp;ab_channel=SimCoder" TargetMode="External"/><Relationship Id="rId1" Type="http://schemas.openxmlformats.org/officeDocument/2006/relationships/slideLayout" Target="../slideLayouts/slideLayout2.xml"/><Relationship Id="rId6" Type="http://schemas.openxmlformats.org/officeDocument/2006/relationships/hyperlink" Target="https://app.termly.io/dashboard/website/066e09ba-feb6-4fe2-a987-cc7d394f90e4/privacy-policy" TargetMode="External"/><Relationship Id="rId5" Type="http://schemas.openxmlformats.org/officeDocument/2006/relationships/hyperlink" Target="https://www.tidyform.com/" TargetMode="External"/><Relationship Id="rId4" Type="http://schemas.openxmlformats.org/officeDocument/2006/relationships/hyperlink" Target="https://developer.chrome.com/docs/devtool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“yups”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“yups”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Extra documents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807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Agenda</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91A341EE-095A-2547-E537-642877CB91A9}"/>
              </a:ext>
            </a:extLst>
          </p:cNvPr>
          <p:cNvSpPr txBox="1"/>
          <p:nvPr/>
        </p:nvSpPr>
        <p:spPr>
          <a:xfrm>
            <a:off x="1101212" y="2586840"/>
            <a:ext cx="9114503" cy="3970318"/>
          </a:xfrm>
          <a:prstGeom prst="rect">
            <a:avLst/>
          </a:prstGeom>
          <a:noFill/>
        </p:spPr>
        <p:txBody>
          <a:bodyPr wrap="square" rtlCol="0">
            <a:spAutoFit/>
          </a:bodyPr>
          <a:lstStyle/>
          <a:p>
            <a:pPr marL="285750" indent="-285750" algn="ctr">
              <a:buFont typeface="Arial" panose="020B0604020202020204" pitchFamily="34" charset="0"/>
              <a:buChar char="•"/>
            </a:pPr>
            <a:r>
              <a:rPr lang="en-CA" dirty="0"/>
              <a:t>Project Timeline</a:t>
            </a:r>
          </a:p>
          <a:p>
            <a:pPr marL="285750" indent="-285750" algn="ctr">
              <a:buFont typeface="Arial" panose="020B0604020202020204" pitchFamily="34" charset="0"/>
              <a:buChar char="•"/>
            </a:pPr>
            <a:r>
              <a:rPr lang="en-CA" dirty="0"/>
              <a:t>Application Description</a:t>
            </a:r>
          </a:p>
          <a:p>
            <a:pPr marL="285750" indent="-285750" algn="ctr">
              <a:buFont typeface="Arial" panose="020B0604020202020204" pitchFamily="34" charset="0"/>
              <a:buChar char="•"/>
            </a:pPr>
            <a:r>
              <a:rPr lang="en-CA" dirty="0"/>
              <a:t>Wireframes, Original &amp; Adapted</a:t>
            </a:r>
          </a:p>
          <a:p>
            <a:pPr marL="285750" indent="-285750" algn="ctr">
              <a:buFont typeface="Arial" panose="020B0604020202020204" pitchFamily="34" charset="0"/>
              <a:buChar char="•"/>
            </a:pPr>
            <a:r>
              <a:rPr lang="en-CA" dirty="0"/>
              <a:t>Database</a:t>
            </a:r>
          </a:p>
          <a:p>
            <a:pPr marL="285750" indent="-285750" algn="ctr">
              <a:buFont typeface="Arial" panose="020B0604020202020204" pitchFamily="34" charset="0"/>
              <a:buChar char="•"/>
            </a:pPr>
            <a:r>
              <a:rPr lang="en-CA" dirty="0"/>
              <a:t>Extra Documents</a:t>
            </a:r>
          </a:p>
          <a:p>
            <a:pPr marL="285750" indent="-285750" algn="ctr">
              <a:buFont typeface="Arial" panose="020B0604020202020204" pitchFamily="34" charset="0"/>
              <a:buChar char="•"/>
            </a:pPr>
            <a:r>
              <a:rPr lang="en-CA" dirty="0"/>
              <a:t>Activities at a Glance</a:t>
            </a:r>
          </a:p>
          <a:p>
            <a:pPr marL="285750" indent="-285750" algn="ctr">
              <a:buFont typeface="Arial" panose="020B0604020202020204" pitchFamily="34" charset="0"/>
              <a:buChar char="•"/>
            </a:pPr>
            <a:r>
              <a:rPr lang="en-CA" dirty="0"/>
              <a:t>Swiping and Matching</a:t>
            </a:r>
          </a:p>
          <a:p>
            <a:pPr marL="285750" indent="-285750" algn="ctr">
              <a:buFont typeface="Arial" panose="020B0604020202020204" pitchFamily="34" charset="0"/>
              <a:buChar char="•"/>
            </a:pPr>
            <a:r>
              <a:rPr lang="en-CA" dirty="0"/>
              <a:t>Account Update and Delete</a:t>
            </a:r>
          </a:p>
          <a:p>
            <a:pPr marL="285750" indent="-285750" algn="ctr">
              <a:buFont typeface="Arial" panose="020B0604020202020204" pitchFamily="34" charset="0"/>
              <a:buChar char="•"/>
            </a:pPr>
            <a:r>
              <a:rPr lang="en-CA" dirty="0"/>
              <a:t>Third-Party Applications</a:t>
            </a:r>
          </a:p>
          <a:p>
            <a:pPr marL="285750" indent="-285750" algn="ctr">
              <a:buFont typeface="Arial" panose="020B0604020202020204" pitchFamily="34" charset="0"/>
              <a:buChar char="•"/>
            </a:pPr>
            <a:r>
              <a:rPr lang="en-CA" dirty="0"/>
              <a:t>External Resources</a:t>
            </a:r>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p:txBody>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 Also, there has been a separate document created which gives a more in-depth </a:t>
            </a:r>
            <a:r>
              <a:rPr lang="en-US" sz="1600" dirty="0">
                <a:solidFill>
                  <a:schemeClr val="tx1">
                    <a:lumMod val="85000"/>
                    <a:lumOff val="15000"/>
                  </a:schemeClr>
                </a:solidFill>
                <a:hlinkClick r:id="rId2"/>
              </a:rPr>
              <a:t>User Manual</a:t>
            </a:r>
            <a:r>
              <a:rPr lang="en-US" sz="1600" dirty="0">
                <a:solidFill>
                  <a:schemeClr val="tx1">
                    <a:lumMod val="85000"/>
                    <a:lumOff val="15000"/>
                  </a:schemeClr>
                </a:solidFill>
              </a:rPr>
              <a:t> for those that would like to dive deeper. </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3"/>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10837" y="559678"/>
            <a:ext cx="5006108" cy="1759316"/>
          </a:xfrm>
        </p:spPr>
        <p:txBody>
          <a:bodyPr vert="horz" lIns="91440" tIns="45720" rIns="91440" bIns="45720" rtlCol="0" anchor="t">
            <a:normAutofit/>
          </a:bodyPr>
          <a:lstStyle/>
          <a:p>
            <a:r>
              <a:rPr lang="en-US" sz="4000" dirty="0"/>
              <a:t>Software Design Document</a:t>
            </a:r>
          </a:p>
        </p:txBody>
      </p:sp>
      <p:sp>
        <p:nvSpPr>
          <p:cNvPr id="4" name="TextBox 3">
            <a:extLst>
              <a:ext uri="{FF2B5EF4-FFF2-40B4-BE49-F238E27FC236}">
                <a16:creationId xmlns:a16="http://schemas.microsoft.com/office/drawing/2014/main" id="{124252BA-814A-6747-85DE-C47DBD128ACB}"/>
              </a:ext>
            </a:extLst>
          </p:cNvPr>
          <p:cNvSpPr txBox="1"/>
          <p:nvPr/>
        </p:nvSpPr>
        <p:spPr>
          <a:xfrm>
            <a:off x="110837" y="2492134"/>
            <a:ext cx="4904508"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500" dirty="0">
                <a:solidFill>
                  <a:schemeClr val="tx1">
                    <a:lumMod val="85000"/>
                    <a:lumOff val="15000"/>
                  </a:schemeClr>
                </a:solidFill>
              </a:rPr>
              <a:t>	The Software Design Document outlines the different software requirements and translates them into a representation of components, interfaces and data necessary for the implementation of the project. Here at A Penny for Your Thoughts, we endeavor to follow the IEEE Recommended Practice for Software Design Documents, simply at a slightly reduced level.</a:t>
            </a:r>
          </a:p>
          <a:p>
            <a:pPr marL="283464" indent="-283464" defTabSz="914400">
              <a:lnSpc>
                <a:spcPct val="112000"/>
              </a:lnSpc>
              <a:spcBef>
                <a:spcPts val="900"/>
              </a:spcBef>
            </a:pPr>
            <a:endParaRPr lang="en-US" sz="1500" dirty="0">
              <a:solidFill>
                <a:schemeClr val="tx1">
                  <a:lumMod val="85000"/>
                  <a:lumOff val="15000"/>
                </a:schemeClr>
              </a:solidFill>
            </a:endParaRPr>
          </a:p>
          <a:p>
            <a:pPr marL="283464" indent="-283464" defTabSz="914400">
              <a:lnSpc>
                <a:spcPct val="112000"/>
              </a:lnSpc>
              <a:spcBef>
                <a:spcPts val="900"/>
              </a:spcBef>
            </a:pPr>
            <a:r>
              <a:rPr lang="en-US" sz="1500" dirty="0">
                <a:solidFill>
                  <a:schemeClr val="tx1">
                    <a:lumMod val="85000"/>
                    <a:lumOff val="15000"/>
                  </a:schemeClr>
                </a:solidFill>
              </a:rPr>
              <a:t>Here you can see the SDD:</a:t>
            </a:r>
          </a:p>
          <a:p>
            <a:pPr marL="283464" indent="-283464" defTabSz="914400">
              <a:lnSpc>
                <a:spcPct val="112000"/>
              </a:lnSpc>
              <a:spcBef>
                <a:spcPts val="900"/>
              </a:spcBef>
            </a:pPr>
            <a:r>
              <a:rPr lang="en-US" sz="1500" dirty="0">
                <a:solidFill>
                  <a:schemeClr val="tx1">
                    <a:lumMod val="85000"/>
                    <a:lumOff val="15000"/>
                  </a:schemeClr>
                </a:solidFill>
                <a:hlinkClick r:id="rId2"/>
              </a:rPr>
              <a:t>Movie Match Software Design Document</a:t>
            </a:r>
            <a:endParaRPr lang="en-US" sz="1500" dirty="0">
              <a:solidFill>
                <a:schemeClr val="tx1">
                  <a:lumMod val="85000"/>
                  <a:lumOff val="15000"/>
                </a:schemeClr>
              </a:solidFill>
            </a:endParaRPr>
          </a:p>
        </p:txBody>
      </p:sp>
      <p:pic>
        <p:nvPicPr>
          <p:cNvPr id="5" name="Picture 4" descr="Paper files on the table">
            <a:extLst>
              <a:ext uri="{FF2B5EF4-FFF2-40B4-BE49-F238E27FC236}">
                <a16:creationId xmlns:a16="http://schemas.microsoft.com/office/drawing/2014/main" id="{5A7F7971-8655-9D5B-AC91-9E55BC561821}"/>
              </a:ext>
            </a:extLst>
          </p:cNvPr>
          <p:cNvPicPr>
            <a:picLocks noChangeAspect="1"/>
          </p:cNvPicPr>
          <p:nvPr/>
        </p:nvPicPr>
        <p:blipFill rotWithShape="1">
          <a:blip r:embed="rId3"/>
          <a:srcRect l="16051" r="15461" b="2"/>
          <a:stretch/>
        </p:blipFill>
        <p:spPr>
          <a:xfrm>
            <a:off x="5181600" y="10"/>
            <a:ext cx="7010399" cy="6857990"/>
          </a:xfrm>
          <a:prstGeom prst="rect">
            <a:avLst/>
          </a:prstGeom>
        </p:spPr>
      </p:pic>
      <p:sp>
        <p:nvSpPr>
          <p:cNvPr id="19"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27000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a:t>anding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94515" y="1803154"/>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9467" y="1892074"/>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a:t>elcome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342999733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Snackbar prompt.</a:t>
            </a:r>
            <a:endParaRPr lang="en-CA" dirty="0"/>
          </a:p>
        </p:txBody>
      </p:sp>
    </p:spTree>
    <p:extLst>
      <p:ext uri="{BB962C8B-B14F-4D97-AF65-F5344CB8AC3E}">
        <p14:creationId xmlns:p14="http://schemas.microsoft.com/office/powerpoint/2010/main" val="19547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Details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2031325"/>
          </a:xfrm>
          <a:prstGeom prst="rect">
            <a:avLst/>
          </a:prstGeom>
          <a:noFill/>
        </p:spPr>
        <p:txBody>
          <a:bodyPr wrap="square">
            <a:spAutoFit/>
          </a:bodyPr>
          <a:lstStyle/>
          <a:p>
            <a:r>
              <a:rPr lang="en-US" dirty="0"/>
              <a:t>The single click on any movie or series brings you to the Details screen, outlining runtime, year released, original language and a small synopsis on the choice.</a:t>
            </a:r>
          </a:p>
          <a:p>
            <a:pPr marL="285750" indent="-285750">
              <a:buFont typeface="Arial" panose="020B0604020202020204" pitchFamily="34" charset="0"/>
              <a:buChar char="•"/>
            </a:pPr>
            <a:r>
              <a:rPr lang="en-US" dirty="0"/>
              <a:t>The Play button here will allow users who are not looking for a match to start watching any film or series that they so choose.</a:t>
            </a:r>
          </a:p>
          <a:p>
            <a:pPr marL="285750" indent="-285750">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A586D0B-47D1-A7FB-2138-93CED2DEB6CF}"/>
              </a:ext>
            </a:extLst>
          </p:cNvPr>
          <p:cNvPicPr>
            <a:picLocks noChangeAspect="1"/>
          </p:cNvPicPr>
          <p:nvPr/>
        </p:nvPicPr>
        <p:blipFill>
          <a:blip r:embed="rId2"/>
          <a:stretch>
            <a:fillRect/>
          </a:stretch>
        </p:blipFill>
        <p:spPr>
          <a:xfrm>
            <a:off x="1019261" y="559678"/>
            <a:ext cx="3429000" cy="5619449"/>
          </a:xfrm>
          <a:prstGeom prst="rect">
            <a:avLst/>
          </a:prstGeom>
        </p:spPr>
      </p:pic>
    </p:spTree>
    <p:extLst>
      <p:ext uri="{BB962C8B-B14F-4D97-AF65-F5344CB8AC3E}">
        <p14:creationId xmlns:p14="http://schemas.microsoft.com/office/powerpoint/2010/main" val="268296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3970318"/>
          </a:xfrm>
          <a:prstGeom prst="rect">
            <a:avLst/>
          </a:prstGeom>
          <a:noFill/>
        </p:spPr>
        <p:txBody>
          <a:bodyPr wrap="square">
            <a:spAutoFit/>
          </a:bodyPr>
          <a:lstStyle/>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device’s default messaging application. There will be a pre-determined message already written, informing the other user that you have matched on the same movie.</a:t>
            </a:r>
          </a:p>
          <a:p>
            <a:pPr marL="285750" indent="-285750">
              <a:buFont typeface="Arial" panose="020B0604020202020204" pitchFamily="34" charset="0"/>
              <a:buChar char="•"/>
            </a:pPr>
            <a:r>
              <a:rPr lang="en-US" dirty="0"/>
              <a:t>The Share icon allows users to share to their application of choice. This can be social media, message to another unmatched user or email.</a:t>
            </a:r>
          </a:p>
          <a:p>
            <a:pPr marL="285750" indent="-285750">
              <a:buFont typeface="Arial" panose="020B0604020202020204" pitchFamily="34" charset="0"/>
              <a:buChar char="•"/>
            </a:pPr>
            <a:r>
              <a:rPr lang="en-US" dirty="0"/>
              <a:t>The Play button can be used here if a user wants to start watching immediately, opening either the platform’s application or the web version.</a:t>
            </a:r>
          </a:p>
          <a:p>
            <a:pPr marL="285750" indent="-285750">
              <a:buFont typeface="Arial" panose="020B0604020202020204" pitchFamily="34" charset="0"/>
              <a:buChar char="•"/>
            </a:pPr>
            <a:endParaRPr lang="en-CA" dirty="0"/>
          </a:p>
        </p:txBody>
      </p:sp>
      <p:pic>
        <p:nvPicPr>
          <p:cNvPr id="4" name="Picture 3">
            <a:extLst>
              <a:ext uri="{FF2B5EF4-FFF2-40B4-BE49-F238E27FC236}">
                <a16:creationId xmlns:a16="http://schemas.microsoft.com/office/drawing/2014/main" id="{1861E302-DEDC-C6F1-D327-927056772072}"/>
              </a:ext>
            </a:extLst>
          </p:cNvPr>
          <p:cNvPicPr>
            <a:picLocks noChangeAspect="1"/>
          </p:cNvPicPr>
          <p:nvPr/>
        </p:nvPicPr>
        <p:blipFill>
          <a:blip r:embed="rId2"/>
          <a:stretch>
            <a:fillRect/>
          </a:stretch>
        </p:blipFill>
        <p:spPr>
          <a:xfrm>
            <a:off x="1010024" y="559678"/>
            <a:ext cx="3342489" cy="5619448"/>
          </a:xfrm>
          <a:prstGeom prst="rect">
            <a:avLst/>
          </a:prstGeom>
        </p:spPr>
      </p:pic>
    </p:spTree>
    <p:extLst>
      <p:ext uri="{BB962C8B-B14F-4D97-AF65-F5344CB8AC3E}">
        <p14:creationId xmlns:p14="http://schemas.microsoft.com/office/powerpoint/2010/main" val="9032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2308324"/>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***NEEDS TO BE UPDATED***</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200329"/>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 We have not completed the user image section of the Matches Recycler View, but this will be implemented soon.</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Forgot Password</a:t>
            </a:r>
            <a:r>
              <a:rPr lang="en-CA" dirty="0"/>
              <a:t> Screen</a:t>
            </a:r>
          </a:p>
        </p:txBody>
      </p:sp>
      <p:pic>
        <p:nvPicPr>
          <p:cNvPr id="7" name="Picture 6">
            <a:extLst>
              <a:ext uri="{FF2B5EF4-FFF2-40B4-BE49-F238E27FC236}">
                <a16:creationId xmlns:a16="http://schemas.microsoft.com/office/drawing/2014/main" id="{FED97711-E3D5-A7A0-58C3-56253C38B9D9}"/>
              </a:ext>
            </a:extLst>
          </p:cNvPr>
          <p:cNvPicPr>
            <a:picLocks noChangeAspect="1"/>
          </p:cNvPicPr>
          <p:nvPr/>
        </p:nvPicPr>
        <p:blipFill>
          <a:blip r:embed="rId2"/>
          <a:stretch>
            <a:fillRect/>
          </a:stretch>
        </p:blipFill>
        <p:spPr>
          <a:xfrm>
            <a:off x="1003641" y="559678"/>
            <a:ext cx="3357893" cy="5619449"/>
          </a:xfrm>
          <a:prstGeom prst="rect">
            <a:avLst/>
          </a:prstGeom>
        </p:spPr>
      </p:pic>
      <p:sp>
        <p:nvSpPr>
          <p:cNvPr id="10" name="TextBox 9">
            <a:extLst>
              <a:ext uri="{FF2B5EF4-FFF2-40B4-BE49-F238E27FC236}">
                <a16:creationId xmlns:a16="http://schemas.microsoft.com/office/drawing/2014/main" id="{C723F2A1-FBB5-161A-97DC-FA14ADEEA19D}"/>
              </a:ext>
            </a:extLst>
          </p:cNvPr>
          <p:cNvSpPr txBox="1"/>
          <p:nvPr/>
        </p:nvSpPr>
        <p:spPr>
          <a:xfrm>
            <a:off x="4498848" y="1938528"/>
            <a:ext cx="6190488" cy="923330"/>
          </a:xfrm>
          <a:prstGeom prst="rect">
            <a:avLst/>
          </a:prstGeom>
          <a:noFill/>
        </p:spPr>
        <p:txBody>
          <a:bodyPr wrap="square" rtlCol="0">
            <a:spAutoFit/>
          </a:bodyPr>
          <a:lstStyle/>
          <a:p>
            <a:r>
              <a:rPr lang="en-CA" dirty="0"/>
              <a:t>A User can change a forgotten password without having to leave the application. Once reset, the User is redirected back to the Login page to pass through authentication once more.</a:t>
            </a:r>
          </a:p>
        </p:txBody>
      </p:sp>
    </p:spTree>
    <p:extLst>
      <p:ext uri="{BB962C8B-B14F-4D97-AF65-F5344CB8AC3E}">
        <p14:creationId xmlns:p14="http://schemas.microsoft.com/office/powerpoint/2010/main" val="1023506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2308324"/>
          </a:xfrm>
          <a:prstGeom prst="rect">
            <a:avLst/>
          </a:prstGeom>
          <a:noFill/>
        </p:spPr>
        <p:txBody>
          <a:bodyPr wrap="square" rtlCol="0">
            <a:spAutoFit/>
          </a:bodyPr>
          <a:lstStyle/>
          <a:p>
            <a:r>
              <a:rPr lang="en-US" dirty="0"/>
              <a:t>If Users feel like Movie Match is not for them, deleting their account is as easy as pushing the delete button found just past the Account page. A Penny for Your Thoughts does not keep user records or personal information after the delete option is chosen.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6133EEF-8EDC-1924-6714-CDF17D0784B1}"/>
              </a:ext>
            </a:extLst>
          </p:cNvPr>
          <p:cNvPicPr>
            <a:picLocks noChangeAspect="1"/>
          </p:cNvPicPr>
          <p:nvPr/>
        </p:nvPicPr>
        <p:blipFill>
          <a:blip r:embed="rId2"/>
          <a:stretch>
            <a:fillRect/>
          </a:stretch>
        </p:blipFill>
        <p:spPr>
          <a:xfrm>
            <a:off x="1003640" y="559678"/>
            <a:ext cx="3357893"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Third-party applications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Streaming Platforms </a:t>
            </a:r>
          </a:p>
        </p:txBody>
      </p:sp>
      <p:pic>
        <p:nvPicPr>
          <p:cNvPr id="4" name="Picture 3">
            <a:extLst>
              <a:ext uri="{FF2B5EF4-FFF2-40B4-BE49-F238E27FC236}">
                <a16:creationId xmlns:a16="http://schemas.microsoft.com/office/drawing/2014/main" id="{305CD386-4BE2-BFEB-9DE5-E12089E61287}"/>
              </a:ext>
            </a:extLst>
          </p:cNvPr>
          <p:cNvPicPr>
            <a:picLocks noChangeAspect="1"/>
          </p:cNvPicPr>
          <p:nvPr/>
        </p:nvPicPr>
        <p:blipFill>
          <a:blip r:embed="rId2"/>
          <a:stretch>
            <a:fillRect/>
          </a:stretch>
        </p:blipFill>
        <p:spPr>
          <a:xfrm>
            <a:off x="1003640" y="559678"/>
            <a:ext cx="3397102" cy="5619449"/>
          </a:xfrm>
          <a:prstGeom prst="rect">
            <a:avLst/>
          </a:prstGeom>
        </p:spPr>
      </p:pic>
      <p:sp>
        <p:nvSpPr>
          <p:cNvPr id="5" name="TextBox 4">
            <a:extLst>
              <a:ext uri="{FF2B5EF4-FFF2-40B4-BE49-F238E27FC236}">
                <a16:creationId xmlns:a16="http://schemas.microsoft.com/office/drawing/2014/main" id="{FD5E1CBB-E7F1-AE53-9384-803F75228647}"/>
              </a:ext>
            </a:extLst>
          </p:cNvPr>
          <p:cNvSpPr txBox="1"/>
          <p:nvPr/>
        </p:nvSpPr>
        <p:spPr>
          <a:xfrm>
            <a:off x="4686216" y="1859339"/>
            <a:ext cx="7010400" cy="3139321"/>
          </a:xfrm>
          <a:prstGeom prst="rect">
            <a:avLst/>
          </a:prstGeom>
          <a:noFill/>
        </p:spPr>
        <p:txBody>
          <a:bodyPr wrap="square" rtlCol="0">
            <a:spAutoFit/>
          </a:bodyPr>
          <a:lstStyle/>
          <a:p>
            <a:r>
              <a:rPr lang="en-US" dirty="0"/>
              <a:t>The Play button from both Details and Matches work in one of two ways:</a:t>
            </a:r>
          </a:p>
          <a:p>
            <a:pPr marL="285750" indent="-285750">
              <a:buFont typeface="Arial" panose="020B0604020202020204" pitchFamily="34" charset="0"/>
              <a:buChar char="•"/>
            </a:pPr>
            <a:r>
              <a:rPr lang="en-US" dirty="0"/>
              <a:t>If the platform is already installed and the user is logged in, the Play button will open directly to the movie or series on the specified platform.</a:t>
            </a:r>
          </a:p>
          <a:p>
            <a:pPr marL="285750" indent="-285750">
              <a:buFont typeface="Arial" panose="020B0604020202020204" pitchFamily="34" charset="0"/>
              <a:buChar char="•"/>
            </a:pPr>
            <a:r>
              <a:rPr lang="en-US" dirty="0"/>
              <a:t>If not, then the user is redirected to the website version of the specified platform.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59379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Messaging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686216" y="1862005"/>
            <a:ext cx="7010400" cy="1200329"/>
          </a:xfrm>
          <a:prstGeom prst="rect">
            <a:avLst/>
          </a:prstGeom>
          <a:noFill/>
        </p:spPr>
        <p:txBody>
          <a:bodyPr wrap="square" rtlCol="0">
            <a:spAutoFit/>
          </a:bodyPr>
          <a:lstStyle/>
          <a:p>
            <a:r>
              <a:rPr lang="en-CA" dirty="0"/>
              <a:t>Once a User has liked movies or series that others have as well, a single click on their details will take you to your messaging application. There will be a pre-rendered message there that the User can change if they wish.</a:t>
            </a:r>
          </a:p>
        </p:txBody>
      </p:sp>
      <p:pic>
        <p:nvPicPr>
          <p:cNvPr id="4" name="Picture 3">
            <a:extLst>
              <a:ext uri="{FF2B5EF4-FFF2-40B4-BE49-F238E27FC236}">
                <a16:creationId xmlns:a16="http://schemas.microsoft.com/office/drawing/2014/main" id="{6407AAED-9B66-2E4C-FD70-645A2C9C1DE2}"/>
              </a:ext>
            </a:extLst>
          </p:cNvPr>
          <p:cNvPicPr>
            <a:picLocks noChangeAspect="1"/>
          </p:cNvPicPr>
          <p:nvPr/>
        </p:nvPicPr>
        <p:blipFill>
          <a:blip r:embed="rId2"/>
          <a:stretch>
            <a:fillRect/>
          </a:stretch>
        </p:blipFill>
        <p:spPr>
          <a:xfrm>
            <a:off x="1003640" y="559678"/>
            <a:ext cx="3397102" cy="5619449"/>
          </a:xfrm>
          <a:prstGeom prst="rect">
            <a:avLst/>
          </a:prstGeom>
        </p:spPr>
      </p:pic>
    </p:spTree>
    <p:extLst>
      <p:ext uri="{BB962C8B-B14F-4D97-AF65-F5344CB8AC3E}">
        <p14:creationId xmlns:p14="http://schemas.microsoft.com/office/powerpoint/2010/main" val="29467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Social Media Sharing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0134" y="1992123"/>
            <a:ext cx="7010400" cy="1200329"/>
          </a:xfrm>
          <a:prstGeom prst="rect">
            <a:avLst/>
          </a:prstGeom>
          <a:noFill/>
        </p:spPr>
        <p:txBody>
          <a:bodyPr wrap="square" rtlCol="0">
            <a:spAutoFit/>
          </a:bodyPr>
          <a:lstStyle/>
          <a:p>
            <a:r>
              <a:rPr lang="en-US" dirty="0"/>
              <a:t>Also, from the Matches page, a User can share the movie or series on the social media platform of their choice. This way, Users can share the fun of finding and matching with their ever-growing circle of like-minded movie lovers!</a:t>
            </a:r>
            <a:endParaRPr lang="en-CA" dirty="0"/>
          </a:p>
        </p:txBody>
      </p:sp>
      <p:pic>
        <p:nvPicPr>
          <p:cNvPr id="4" name="Picture 3">
            <a:extLst>
              <a:ext uri="{FF2B5EF4-FFF2-40B4-BE49-F238E27FC236}">
                <a16:creationId xmlns:a16="http://schemas.microsoft.com/office/drawing/2014/main" id="{641502E5-E079-456B-B3D3-BD29CFB76B76}"/>
              </a:ext>
            </a:extLst>
          </p:cNvPr>
          <p:cNvPicPr>
            <a:picLocks noChangeAspect="1"/>
          </p:cNvPicPr>
          <p:nvPr/>
        </p:nvPicPr>
        <p:blipFill>
          <a:blip r:embed="rId2"/>
          <a:stretch>
            <a:fillRect/>
          </a:stretch>
        </p:blipFill>
        <p:spPr>
          <a:xfrm>
            <a:off x="1003640" y="559678"/>
            <a:ext cx="3389586" cy="5619449"/>
          </a:xfrm>
          <a:prstGeom prst="rect">
            <a:avLst/>
          </a:prstGeom>
        </p:spPr>
      </p:pic>
    </p:spTree>
    <p:extLst>
      <p:ext uri="{BB962C8B-B14F-4D97-AF65-F5344CB8AC3E}">
        <p14:creationId xmlns:p14="http://schemas.microsoft.com/office/powerpoint/2010/main" val="237234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External resources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03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Resources</a:t>
            </a:r>
          </a:p>
        </p:txBody>
      </p:sp>
      <p:sp>
        <p:nvSpPr>
          <p:cNvPr id="3" name="TextBox 2">
            <a:extLst>
              <a:ext uri="{FF2B5EF4-FFF2-40B4-BE49-F238E27FC236}">
                <a16:creationId xmlns:a16="http://schemas.microsoft.com/office/drawing/2014/main" id="{A27F555B-62A3-BDCF-11E1-246B5A5F3AA0}"/>
              </a:ext>
            </a:extLst>
          </p:cNvPr>
          <p:cNvSpPr txBox="1"/>
          <p:nvPr/>
        </p:nvSpPr>
        <p:spPr>
          <a:xfrm>
            <a:off x="737419" y="1907458"/>
            <a:ext cx="10874478" cy="2031325"/>
          </a:xfrm>
          <a:prstGeom prst="rect">
            <a:avLst/>
          </a:prstGeom>
          <a:noFill/>
        </p:spPr>
        <p:txBody>
          <a:bodyPr wrap="square" rtlCol="0">
            <a:spAutoFit/>
          </a:bodyPr>
          <a:lstStyle/>
          <a:p>
            <a:pPr marL="285750" indent="-285750">
              <a:buFont typeface="Arial" panose="020B0604020202020204" pitchFamily="34" charset="0"/>
              <a:buChar char="•"/>
            </a:pPr>
            <a:r>
              <a:rPr lang="en-CA" dirty="0" err="1"/>
              <a:t>SimCoder</a:t>
            </a:r>
            <a:r>
              <a:rPr lang="en-CA" dirty="0"/>
              <a:t> YouTube Playlist – Make an Android App like Tinder Parts 1 through 14 - </a:t>
            </a:r>
            <a:r>
              <a:rPr lang="en-CA" dirty="0">
                <a:hlinkClick r:id="rId2"/>
              </a:rPr>
              <a:t>YouTube Watch Link</a:t>
            </a:r>
            <a:endParaRPr lang="en-CA" dirty="0"/>
          </a:p>
          <a:p>
            <a:pPr marL="285750" indent="-285750">
              <a:buFont typeface="Arial" panose="020B0604020202020204" pitchFamily="34" charset="0"/>
              <a:buChar char="•"/>
            </a:pPr>
            <a:r>
              <a:rPr lang="en-CA" dirty="0"/>
              <a:t> Android Developer Documentation – </a:t>
            </a:r>
            <a:r>
              <a:rPr lang="en-CA" dirty="0">
                <a:hlinkClick r:id="rId3"/>
              </a:rPr>
              <a:t>here</a:t>
            </a:r>
            <a:endParaRPr lang="en-CA" dirty="0"/>
          </a:p>
          <a:p>
            <a:pPr marL="285750" indent="-285750">
              <a:buFont typeface="Arial" panose="020B0604020202020204" pitchFamily="34" charset="0"/>
              <a:buChar char="•"/>
            </a:pPr>
            <a:r>
              <a:rPr lang="en-CA" dirty="0"/>
              <a:t>Google Developer Documentation – </a:t>
            </a:r>
            <a:r>
              <a:rPr lang="en-CA" dirty="0">
                <a:hlinkClick r:id="rId4"/>
              </a:rPr>
              <a:t>here</a:t>
            </a:r>
            <a:endParaRPr lang="en-CA" dirty="0"/>
          </a:p>
          <a:p>
            <a:pPr marL="285750" indent="-285750">
              <a:buFont typeface="Arial" panose="020B0604020202020204" pitchFamily="34" charset="0"/>
              <a:buChar char="•"/>
            </a:pPr>
            <a:r>
              <a:rPr lang="en-CA" dirty="0">
                <a:hlinkClick r:id="rId5"/>
              </a:rPr>
              <a:t>TidyForms.com</a:t>
            </a:r>
            <a:endParaRPr lang="en-CA" dirty="0"/>
          </a:p>
          <a:p>
            <a:pPr marL="285750" indent="-285750">
              <a:buFont typeface="Arial" panose="020B0604020202020204" pitchFamily="34" charset="0"/>
              <a:buChar char="•"/>
            </a:pPr>
            <a:r>
              <a:rPr lang="en-CA" dirty="0">
                <a:hlinkClick r:id="rId6"/>
              </a:rPr>
              <a:t>Termly</a:t>
            </a:r>
            <a:r>
              <a:rPr lang="en-CA" dirty="0"/>
              <a:t> – privacy policy generator</a:t>
            </a:r>
          </a:p>
          <a:p>
            <a:pPr marL="285750" indent="-285750">
              <a:buFont typeface="Arial" panose="020B0604020202020204" pitchFamily="34" charset="0"/>
              <a:buChar char="•"/>
            </a:pPr>
            <a:r>
              <a:rPr lang="en-CA" dirty="0">
                <a:hlinkClick r:id="rId7"/>
              </a:rPr>
              <a:t>GeeksforGeeks</a:t>
            </a:r>
            <a:r>
              <a:rPr lang="en-CA" dirty="0"/>
              <a:t> </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776021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9" name="Straight Connector 10">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C4641D03-8806-466E-B435-75E31DB25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4600" cap="all">
                <a:solidFill>
                  <a:schemeClr val="tx2"/>
                </a:solidFill>
              </a:rPr>
              <a:t>Questions, Comments, Thoughts?</a:t>
            </a:r>
          </a:p>
        </p:txBody>
      </p:sp>
      <p:pic>
        <p:nvPicPr>
          <p:cNvPr id="4" name="Picture 3" descr="'The End' typed on a typewriter">
            <a:extLst>
              <a:ext uri="{FF2B5EF4-FFF2-40B4-BE49-F238E27FC236}">
                <a16:creationId xmlns:a16="http://schemas.microsoft.com/office/drawing/2014/main" id="{CEFE6F4D-5C7F-BFCB-A158-E81EB657FF7C}"/>
              </a:ext>
            </a:extLst>
          </p:cNvPr>
          <p:cNvPicPr>
            <a:picLocks noChangeAspect="1"/>
          </p:cNvPicPr>
          <p:nvPr/>
        </p:nvPicPr>
        <p:blipFill rotWithShape="1">
          <a:blip r:embed="rId2"/>
          <a:srcRect t="39586" r="-1" b="16124"/>
          <a:stretch/>
        </p:blipFill>
        <p:spPr>
          <a:xfrm>
            <a:off x="643462" y="610824"/>
            <a:ext cx="11140548" cy="2827703"/>
          </a:xfrm>
          <a:prstGeom prst="rect">
            <a:avLst/>
          </a:prstGeom>
        </p:spPr>
      </p:pic>
      <p:sp>
        <p:nvSpPr>
          <p:cNvPr id="21" name="Freeform 6">
            <a:extLst>
              <a:ext uri="{FF2B5EF4-FFF2-40B4-BE49-F238E27FC236}">
                <a16:creationId xmlns:a16="http://schemas.microsoft.com/office/drawing/2014/main" id="{B0BF07A5-6E0A-4FC9-A923-76663B421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6BC00ABB-3ABB-4DAF-A660-D23A02CB1D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33" name="Straight Connector 103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9F8CD012-29F5-45B8-83DF-393C0A213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4562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D5807261-5AA8-4462-847C-7789D2671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26341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39" name="Rectangle 1038">
            <a:extLst>
              <a:ext uri="{FF2B5EF4-FFF2-40B4-BE49-F238E27FC236}">
                <a16:creationId xmlns:a16="http://schemas.microsoft.com/office/drawing/2014/main" id="{5C9F31C1-4E46-4A89-877A-24BBC6D3F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53146"/>
            <a:ext cx="12191999" cy="2304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3464" y="5202087"/>
            <a:ext cx="9600863" cy="894704"/>
          </a:xfrm>
        </p:spPr>
        <p:txBody>
          <a:bodyPr vert="horz" lIns="91440" tIns="45720" rIns="91440" bIns="45720" rtlCol="0" anchor="t">
            <a:normAutofit/>
          </a:bodyPr>
          <a:lstStyle/>
          <a:p>
            <a:pPr>
              <a:lnSpc>
                <a:spcPct val="85000"/>
              </a:lnSpc>
            </a:pPr>
            <a:r>
              <a:rPr lang="en-US" sz="3000" cap="all">
                <a:solidFill>
                  <a:schemeClr val="bg2"/>
                </a:solidFill>
              </a:rPr>
              <a:t>Wireframe Diagram </a:t>
            </a:r>
            <a:br>
              <a:rPr lang="en-US" sz="3000" cap="all">
                <a:solidFill>
                  <a:schemeClr val="bg2"/>
                </a:solidFill>
              </a:rPr>
            </a:br>
            <a:r>
              <a:rPr lang="en-US" sz="3000" cap="all">
                <a:solidFill>
                  <a:schemeClr val="bg2"/>
                </a:solidFill>
              </a:rPr>
              <a:t>(After Change)</a:t>
            </a:r>
          </a:p>
        </p:txBody>
      </p:sp>
      <p:pic>
        <p:nvPicPr>
          <p:cNvPr id="1026" name="Picture 2">
            <a:extLst>
              <a:ext uri="{FF2B5EF4-FFF2-40B4-BE49-F238E27FC236}">
                <a16:creationId xmlns:a16="http://schemas.microsoft.com/office/drawing/2014/main" id="{BA4AE590-7918-08A7-893F-5A2BE3E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036" y="203204"/>
            <a:ext cx="11469974" cy="4358804"/>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99B864D8-020F-455C-951E-BECB1D7E9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73" name="Straight Connector 106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74" name="Rectangle 106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76" name="Freeform: Shape 1068">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1" name="Freeform: Shape 1070">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3400" cap="all">
                <a:solidFill>
                  <a:schemeClr val="bg1"/>
                </a:solidFill>
              </a:rPr>
              <a:t>User registration and login</a:t>
            </a:r>
          </a:p>
        </p:txBody>
      </p:sp>
      <p:pic>
        <p:nvPicPr>
          <p:cNvPr id="1028" name="Picture 4">
            <a:extLst>
              <a:ext uri="{FF2B5EF4-FFF2-40B4-BE49-F238E27FC236}">
                <a16:creationId xmlns:a16="http://schemas.microsoft.com/office/drawing/2014/main" id="{CD5782AC-E535-0BB7-FA9B-DBD1AD2A95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364" y="397164"/>
            <a:ext cx="6884567" cy="61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4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072" name="Straight Connector 2071">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74" name="Rectangle 207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078" name="Freeform: Shape 2077">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0" name="Freeform: Shape 2079">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5400" cap="all">
                <a:solidFill>
                  <a:schemeClr val="bg1"/>
                </a:solidFill>
              </a:rPr>
              <a:t>Swipes and matches</a:t>
            </a:r>
          </a:p>
        </p:txBody>
      </p:sp>
      <p:pic>
        <p:nvPicPr>
          <p:cNvPr id="2050" name="Picture 2">
            <a:extLst>
              <a:ext uri="{FF2B5EF4-FFF2-40B4-BE49-F238E27FC236}">
                <a16:creationId xmlns:a16="http://schemas.microsoft.com/office/drawing/2014/main" id="{28278382-4A2F-E89A-69B6-74288AC4ED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35709"/>
            <a:ext cx="6748332" cy="632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5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13660</TotalTime>
  <Words>1866</Words>
  <Application>Microsoft Office PowerPoint</Application>
  <PresentationFormat>Widescreen</PresentationFormat>
  <Paragraphs>150</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Century Schoolbook</vt:lpstr>
      <vt:lpstr>Corbel</vt:lpstr>
      <vt:lpstr>Headlines</vt:lpstr>
      <vt:lpstr>Movie match for android   A penny for your thoughts ltd.</vt:lpstr>
      <vt:lpstr>Agenda</vt:lpstr>
      <vt:lpstr>Project Timeline</vt:lpstr>
      <vt:lpstr>Application Description</vt:lpstr>
      <vt:lpstr>Wireframe Diagram  (Original)</vt:lpstr>
      <vt:lpstr>Wireframe Diagram  (After Change)</vt:lpstr>
      <vt:lpstr>User registration and login</vt:lpstr>
      <vt:lpstr>Swipes and matches</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Extra documents </vt:lpstr>
      <vt:lpstr>Privacy Policy</vt:lpstr>
      <vt:lpstr>How to Use Manual</vt:lpstr>
      <vt:lpstr>Software Design Document</vt:lpstr>
      <vt:lpstr>Activities at a glance </vt:lpstr>
      <vt:lpstr>Launch Screen</vt:lpstr>
      <vt:lpstr>Landing Screen</vt:lpstr>
      <vt:lpstr>Register Screen</vt:lpstr>
      <vt:lpstr>Login Screen</vt:lpstr>
      <vt:lpstr>Swiping and matching </vt:lpstr>
      <vt:lpstr>Welcome Screen</vt:lpstr>
      <vt:lpstr>Service, Genre &amp;  Type Screen</vt:lpstr>
      <vt:lpstr>Swipe Screen</vt:lpstr>
      <vt:lpstr>Details Screen</vt:lpstr>
      <vt:lpstr>Matches Screen</vt:lpstr>
      <vt:lpstr>Account page and update </vt:lpstr>
      <vt:lpstr>Account Screen</vt:lpstr>
      <vt:lpstr>Update Screen</vt:lpstr>
      <vt:lpstr>Forgot Password Screen</vt:lpstr>
      <vt:lpstr>Delete Screen</vt:lpstr>
      <vt:lpstr>Third-party applications </vt:lpstr>
      <vt:lpstr>Streaming Platforms </vt:lpstr>
      <vt:lpstr>Messaging </vt:lpstr>
      <vt:lpstr>Social Media Sharing </vt:lpstr>
      <vt:lpstr>External resources </vt:lpstr>
      <vt:lpstr>Resources</vt:lpstr>
      <vt:lpstr>Questions, Comments,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51</cp:revision>
  <dcterms:created xsi:type="dcterms:W3CDTF">2022-07-21T23:26:32Z</dcterms:created>
  <dcterms:modified xsi:type="dcterms:W3CDTF">2022-08-08T15:49:43Z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